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96" r:id="rId5"/>
    <p:sldId id="297" r:id="rId6"/>
    <p:sldId id="298" r:id="rId7"/>
    <p:sldId id="301" r:id="rId8"/>
    <p:sldId id="299" r:id="rId9"/>
    <p:sldId id="300" r:id="rId10"/>
    <p:sldId id="260" r:id="rId11"/>
    <p:sldId id="257" r:id="rId12"/>
    <p:sldId id="261" r:id="rId13"/>
    <p:sldId id="262" r:id="rId14"/>
    <p:sldId id="280" r:id="rId15"/>
    <p:sldId id="263" r:id="rId16"/>
    <p:sldId id="286" r:id="rId17"/>
    <p:sldId id="278" r:id="rId18"/>
    <p:sldId id="283" r:id="rId19"/>
    <p:sldId id="281" r:id="rId20"/>
    <p:sldId id="284" r:id="rId21"/>
    <p:sldId id="279" r:id="rId22"/>
    <p:sldId id="282" r:id="rId23"/>
    <p:sldId id="285" r:id="rId24"/>
    <p:sldId id="287" r:id="rId25"/>
    <p:sldId id="264" r:id="rId26"/>
    <p:sldId id="265" r:id="rId27"/>
    <p:sldId id="266" r:id="rId28"/>
    <p:sldId id="267" r:id="rId29"/>
    <p:sldId id="268" r:id="rId30"/>
    <p:sldId id="288" r:id="rId31"/>
    <p:sldId id="293" r:id="rId32"/>
    <p:sldId id="295" r:id="rId33"/>
    <p:sldId id="294" r:id="rId34"/>
    <p:sldId id="291" r:id="rId35"/>
    <p:sldId id="275" r:id="rId36"/>
    <p:sldId id="27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8"/>
    <p:restoredTop sz="94598"/>
  </p:normalViewPr>
  <p:slideViewPr>
    <p:cSldViewPr snapToGrid="0" snapToObjects="1">
      <p:cViewPr varScale="1">
        <p:scale>
          <a:sx n="109" d="100"/>
          <a:sy n="109" d="100"/>
        </p:scale>
        <p:origin x="200" y="7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1/30/20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a:t>Probability and </a:t>
            </a:r>
            <a:br>
              <a:rPr lang="en-US" dirty="0"/>
            </a:br>
            <a:r>
              <a:rPr lang="en-US" b="1" dirty="0">
                <a:solidFill>
                  <a:srgbClr val="FF0000"/>
                </a:solidFill>
              </a:rPr>
              <a:t>Bayes Theorem</a:t>
            </a:r>
            <a:br>
              <a:rPr lang="en-US" dirty="0"/>
            </a:br>
            <a:r>
              <a:rPr lang="en-US" sz="4000" dirty="0"/>
              <a:t>Biology 683</a:t>
            </a:r>
            <a:br>
              <a:rPr lang="en-US" sz="4000" dirty="0"/>
            </a:br>
            <a:br>
              <a:rPr lang="en-US" sz="4000" dirty="0"/>
            </a:br>
            <a:r>
              <a:rPr lang="en-US" sz="4000" dirty="0"/>
              <a:t>Lecture 3</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A6EE5B6F-823B-9345-BAF0-D9F6AD0C0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647" y="763163"/>
            <a:ext cx="6298809" cy="5316286"/>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Mutually exclusive events</a:t>
            </a: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a:t>What is the probability of drawing either an ace or a king from a deck cards?</a:t>
                </a:r>
              </a:p>
              <a:p>
                <a:endParaRPr lang="en-US" sz="3200" dirty="0"/>
              </a:p>
              <a:p>
                <a:r>
                  <a:rPr lang="en-US" sz="3200" dirty="0"/>
                  <a:t>addition rule: if two events are mutually exclusive then the probability that either will occur is just the sum of the individual probabilities</a:t>
                </a:r>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a:p>
              <a:p>
                <a:endParaRPr lang="en-US" sz="3200" dirty="0"/>
              </a:p>
              <a:p>
                <a:pPr algn="r"/>
                <a:r>
                  <a:rPr lang="en-US" sz="2000" dirty="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events</a:t>
            </a: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a:t>What is the probability of rolling a 1 and then a 2 on a pair of dice?</a:t>
                </a:r>
              </a:p>
              <a:p>
                <a:endParaRPr lang="en-US" sz="3200" dirty="0"/>
              </a:p>
              <a:p>
                <a:r>
                  <a:rPr lang="en-US" sz="3200" dirty="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Non-independence</a:t>
            </a:r>
          </a:p>
        </p:txBody>
      </p:sp>
      <p:sp>
        <p:nvSpPr>
          <p:cNvPr id="4" name="Rectangle 3"/>
          <p:cNvSpPr/>
          <p:nvPr/>
        </p:nvSpPr>
        <p:spPr>
          <a:xfrm>
            <a:off x="195431" y="1273781"/>
            <a:ext cx="11801138" cy="3046988"/>
          </a:xfrm>
          <a:prstGeom prst="rect">
            <a:avLst/>
          </a:prstGeom>
        </p:spPr>
        <p:txBody>
          <a:bodyPr wrap="square">
            <a:spAutoFit/>
          </a:bodyPr>
          <a:lstStyle/>
          <a:p>
            <a:r>
              <a:rPr lang="en-US" sz="3200" dirty="0"/>
              <a:t>non-independent events- conditional probability: is the probability of an event given that another event has already occurred.</a:t>
            </a:r>
          </a:p>
          <a:p>
            <a:endParaRPr lang="en-US" sz="3200" dirty="0"/>
          </a:p>
          <a:p>
            <a:r>
              <a:rPr lang="en-US" sz="3200" dirty="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Conditional probability</a:t>
            </a: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panose="02040503050406030204" pitchFamily="18"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panose="02040503050406030204" pitchFamily="18"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a:p>
              <a:p>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75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479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a:solidFill>
                  <a:srgbClr val="222222"/>
                </a:solidFill>
                <a:latin typeface="Roboto" charset="0"/>
              </a:rPr>
              <a:t>Is </a:t>
            </a:r>
            <a:r>
              <a:rPr lang="en-US" sz="2800" dirty="0">
                <a:solidFill>
                  <a:srgbClr val="222222"/>
                </a:solidFill>
                <a:latin typeface="Roboto" charset="0"/>
              </a:rPr>
              <a:t>the probability of finding the observed, or more extreme, results when the null </a:t>
            </a:r>
            <a:r>
              <a:rPr lang="en-US" sz="2800">
                <a:solidFill>
                  <a:srgbClr val="222222"/>
                </a:solidFill>
                <a:latin typeface="Roboto" charset="0"/>
              </a:rPr>
              <a:t>hypothesis 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𝑟</m:t>
                          </m:r>
                          <m:rad>
                            <m:radPr>
                              <m:degHide m:val="on"/>
                              <m:ctrlPr>
                                <a:rPr lang="en-US" sz="3200" b="0" i="1" smtClean="0">
                                  <a:latin typeface="Cambria Math" panose="02040503050406030204" pitchFamily="18" charset="0"/>
                                </a:rPr>
                              </m:ctrlPr>
                            </m:radPr>
                            <m:deg/>
                            <m:e>
                              <m:r>
                                <a:rPr lang="en-US" sz="3200" b="0" i="1" smtClean="0">
                                  <a:latin typeface="Cambria Math" charset="0"/>
                                </a:rPr>
                                <m:t>𝑑𝑓</m:t>
                              </m:r>
                            </m:e>
                          </m:rad>
                        </m:num>
                        <m:den>
                          <m:rad>
                            <m:radPr>
                              <m:degHide m:val="on"/>
                              <m:ctrlPr>
                                <a:rPr lang="mr-IN" sz="3200" b="0" i="1" smtClean="0">
                                  <a:latin typeface="Cambria Math" panose="02040503050406030204" pitchFamily="18" charset="0"/>
                                </a:rPr>
                              </m:ctrlPr>
                            </m:radPr>
                            <m:deg/>
                            <m:e>
                              <m:r>
                                <a:rPr lang="en-US" sz="3200" b="0" i="1" smtClean="0">
                                  <a:latin typeface="Cambria Math" charset="0"/>
                                </a:rPr>
                                <m:t>1−</m:t>
                              </m:r>
                              <m:sSup>
                                <m:sSupPr>
                                  <m:ctrlPr>
                                    <a:rPr lang="en-US" sz="3200" b="0" i="1" smtClean="0">
                                      <a:latin typeface="Cambria Math" panose="02040503050406030204" pitchFamily="18"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40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panose="02040503050406030204" pitchFamily="18"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04396" y="1762479"/>
            <a:ext cx="11801138" cy="3785652"/>
          </a:xfrm>
          <a:prstGeom prst="rect">
            <a:avLst/>
          </a:prstGeom>
        </p:spPr>
        <p:txBody>
          <a:bodyPr wrap="square">
            <a:spAutoFit/>
          </a:bodyPr>
          <a:lstStyle/>
          <a:p>
            <a:pPr marL="742950" indent="-742950">
              <a:buFont typeface="+mj-lt"/>
              <a:buAutoNum type="arabicPeriod"/>
            </a:pPr>
            <a:r>
              <a:rPr lang="en-US" sz="4000" dirty="0"/>
              <a:t>What is the difference in a population and a sample?</a:t>
            </a:r>
          </a:p>
          <a:p>
            <a:pPr marL="742950" indent="-742950">
              <a:buFont typeface="+mj-lt"/>
              <a:buAutoNum type="arabicPeriod"/>
            </a:pPr>
            <a:endParaRPr lang="en-US" sz="4000" dirty="0"/>
          </a:p>
          <a:p>
            <a:pPr marL="742950" indent="-742950">
              <a:buFont typeface="+mj-lt"/>
              <a:buAutoNum type="arabicPeriod"/>
            </a:pPr>
            <a:r>
              <a:rPr lang="en-US" sz="4000" dirty="0"/>
              <a:t>What is the difference in a parameter and a statistic?</a:t>
            </a:r>
          </a:p>
          <a:p>
            <a:pPr marL="742950" indent="-742950">
              <a:buFont typeface="+mj-lt"/>
              <a:buAutoNum type="arabicPeriod"/>
            </a:pPr>
            <a:endParaRPr lang="en-US" sz="4000" dirty="0"/>
          </a:p>
          <a:p>
            <a:pPr marL="742950" indent="-742950">
              <a:buFont typeface="+mj-lt"/>
              <a:buAutoNum type="arabicPeriod"/>
            </a:pPr>
            <a:r>
              <a:rPr lang="en-US" sz="4000" dirty="0"/>
              <a:t>Added additional examples including regression lines and Greek symbols to plotting script</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03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parameter estimate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a:t>Pr</a:t>
                </a:r>
                <a:r>
                  <a:rPr lang="en-US" sz="1200" dirty="0"/>
                  <a:t>(data)</a:t>
                </a:r>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6797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parameter estimate</a:t>
            </a:r>
          </a:p>
        </p:txBody>
      </p:sp>
      <p:sp>
        <p:nvSpPr>
          <p:cNvPr id="4" name="Rectangle 3"/>
          <p:cNvSpPr/>
          <p:nvPr/>
        </p:nvSpPr>
        <p:spPr>
          <a:xfrm>
            <a:off x="461209" y="1391199"/>
            <a:ext cx="11522243" cy="523220"/>
          </a:xfrm>
          <a:prstGeom prst="rect">
            <a:avLst/>
          </a:prstGeom>
        </p:spPr>
        <p:txBody>
          <a:bodyPr wrap="square">
            <a:spAutoFit/>
          </a:bodyPr>
          <a:lstStyle/>
          <a:p>
            <a:r>
              <a:rPr lang="en-US" sz="2800" dirty="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96511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a:t>Covariance and Correlation</a:t>
            </a:r>
          </a:p>
          <a:p>
            <a:pPr marL="742950" indent="-742950">
              <a:lnSpc>
                <a:spcPct val="200000"/>
              </a:lnSpc>
              <a:buFont typeface="+mj-lt"/>
              <a:buAutoNum type="arabicPeriod"/>
            </a:pPr>
            <a:r>
              <a:rPr lang="en-US" sz="4000" dirty="0"/>
              <a:t>Probability</a:t>
            </a:r>
          </a:p>
          <a:p>
            <a:pPr marL="742950" indent="-742950">
              <a:lnSpc>
                <a:spcPct val="200000"/>
              </a:lnSpc>
              <a:buFont typeface="+mj-lt"/>
              <a:buAutoNum type="arabicPeriod"/>
            </a:pPr>
            <a:r>
              <a:rPr lang="en-US" sz="4000" dirty="0"/>
              <a:t>Frequentist vs Bayesian</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57539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Monday</a:t>
            </a:r>
          </a:p>
        </p:txBody>
      </p:sp>
      <p:sp>
        <p:nvSpPr>
          <p:cNvPr id="6" name="Rectangle 5"/>
          <p:cNvSpPr/>
          <p:nvPr/>
        </p:nvSpPr>
        <p:spPr>
          <a:xfrm>
            <a:off x="100208" y="1297140"/>
            <a:ext cx="11887200" cy="5293757"/>
          </a:xfrm>
          <a:prstGeom prst="rect">
            <a:avLst/>
          </a:prstGeom>
        </p:spPr>
        <p:txBody>
          <a:bodyPr wrap="square">
            <a:spAutoFit/>
          </a:bodyPr>
          <a:lstStyle/>
          <a:p>
            <a:r>
              <a:rPr lang="en-US" sz="3200" dirty="0"/>
              <a:t>Read chapter WS 5 for more background on probability.</a:t>
            </a:r>
          </a:p>
          <a:p>
            <a:r>
              <a:rPr lang="en-US" sz="3200" dirty="0"/>
              <a:t>Review WS chapters 6-9 for next week.</a:t>
            </a:r>
          </a:p>
          <a:p>
            <a:endParaRPr lang="en-US" sz="1600" dirty="0"/>
          </a:p>
          <a:p>
            <a:r>
              <a:rPr lang="en-US" sz="3200" dirty="0"/>
              <a:t>HW2 Due Sunday</a:t>
            </a:r>
          </a:p>
          <a:p>
            <a:r>
              <a:rPr lang="en-US" sz="3200" dirty="0"/>
              <a:t>HW3 Due by Tuesday</a:t>
            </a:r>
          </a:p>
          <a:p>
            <a:endParaRPr lang="en-US" sz="1600" dirty="0"/>
          </a:p>
          <a:p>
            <a:r>
              <a:rPr lang="en-US" sz="3200" dirty="0"/>
              <a:t>Bring laptop to class!</a:t>
            </a:r>
          </a:p>
          <a:p>
            <a:endParaRPr lang="en-US" sz="16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Setting matters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124" y="1138302"/>
            <a:ext cx="6298809" cy="5316286"/>
          </a:xfrm>
          <a:prstGeom prst="rect">
            <a:avLst/>
          </a:prstGeom>
        </p:spPr>
      </p:pic>
    </p:spTree>
    <p:extLst>
      <p:ext uri="{BB962C8B-B14F-4D97-AF65-F5344CB8AC3E}">
        <p14:creationId xmlns:p14="http://schemas.microsoft.com/office/powerpoint/2010/main" val="29804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a:latin typeface="inherit" charset="0"/>
                  </a:rPr>
                  <a:t>The covariance shows the extent to which the two variables are not statistically independent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panose="02040503050406030204" pitchFamily="18"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panose="02040503050406030204" pitchFamily="18" charset="0"/>
                            </a:rPr>
                          </m:ctrlPr>
                        </m:fPr>
                        <m:num>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i="1">
                                          <a:latin typeface="Cambria Math" charset="0"/>
                                        </a:rPr>
                                        <m:t>𝑋</m:t>
                                      </m:r>
                                    </m:e>
                                  </m:acc>
                                </m:e>
                              </m:d>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a:latin typeface="inherit" charset="0"/>
                </a:endParaRPr>
              </a:p>
              <a:p>
                <a:pPr fontAlgn="base"/>
                <a:r>
                  <a:rPr lang="en-US" sz="2800" dirty="0">
                    <a:latin typeface="inherit" charset="0"/>
                  </a:rPr>
                  <a:t>The correlation is the covariance, standardized to fall between -1 and 1.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𝑦</m:t>
                              </m:r>
                            </m:sub>
                          </m:sSub>
                        </m:den>
                      </m:f>
                    </m:oMath>
                  </m:oMathPara>
                </a14:m>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48355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1047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96038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examples of correlations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42313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71736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848950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966</Words>
  <Application>Microsoft Macintosh PowerPoint</Application>
  <PresentationFormat>Widescreen</PresentationFormat>
  <Paragraphs>221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inherit</vt:lpstr>
      <vt:lpstr>Mangal</vt:lpstr>
      <vt:lpstr>Roboto</vt:lpstr>
      <vt:lpstr>STIXGeneral-Italic</vt:lpstr>
      <vt:lpstr>Office Theme</vt:lpstr>
      <vt:lpstr>Probability and  Bayes Theorem Biology 683  Lecture 3   Heath Blackmon</vt:lpstr>
      <vt:lpstr>Last week</vt:lpstr>
      <vt:lpstr>Today</vt:lpstr>
      <vt:lpstr>Covariance and Correlation</vt:lpstr>
      <vt:lpstr>Covariance and Correlation</vt:lpstr>
      <vt:lpstr>Covariance and Correlation</vt:lpstr>
      <vt:lpstr>Biological examples of correlations</vt:lpstr>
      <vt:lpstr>Covariance and Correlation</vt:lpstr>
      <vt:lpstr>Covariance and Correlation</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Monday</vt:lpstr>
      <vt:lpstr>Setting matters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34</cp:revision>
  <cp:lastPrinted>2020-01-30T18:49:04Z</cp:lastPrinted>
  <dcterms:created xsi:type="dcterms:W3CDTF">2018-01-03T17:15:04Z</dcterms:created>
  <dcterms:modified xsi:type="dcterms:W3CDTF">2020-01-30T18:49:37Z</dcterms:modified>
</cp:coreProperties>
</file>